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Agrandir" charset="1" panose="00000500000000000000"/>
      <p:regular r:id="rId14"/>
    </p:embeddedFont>
    <p:embeddedFont>
      <p:font typeface="Radley" charset="1" panose="00000500000000000000"/>
      <p:regular r:id="rId15"/>
    </p:embeddedFont>
    <p:embeddedFont>
      <p:font typeface="B612" charset="1" panose="020B0606050000020004"/>
      <p:regular r:id="rId16"/>
    </p:embeddedFont>
    <p:embeddedFont>
      <p:font typeface="Be Vietnam" charset="1" panose="00000500000000000000"/>
      <p:regular r:id="rId17"/>
    </p:embeddedFont>
    <p:embeddedFont>
      <p:font typeface="B612 Bold" charset="1" panose="020B0606050000020004"/>
      <p:regular r:id="rId18"/>
    </p:embeddedFont>
    <p:embeddedFont>
      <p:font typeface="B612 Italics" charset="1" panose="020B0606050000020004"/>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3.jpeg" Type="http://schemas.openxmlformats.org/officeDocument/2006/relationships/image"/><Relationship Id="rId7"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jpe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Simple Human Body Parts Illustration - Brain"/>
          <p:cNvSpPr/>
          <p:nvPr/>
        </p:nvSpPr>
        <p:spPr>
          <a:xfrm flipH="false" flipV="false" rot="0">
            <a:off x="16517126" y="376936"/>
            <a:ext cx="1484348" cy="1303527"/>
          </a:xfrm>
          <a:custGeom>
            <a:avLst/>
            <a:gdLst/>
            <a:ahLst/>
            <a:cxnLst/>
            <a:rect r="r" b="b" t="t" l="l"/>
            <a:pathLst>
              <a:path h="1303527" w="1484348">
                <a:moveTo>
                  <a:pt x="0" y="0"/>
                </a:moveTo>
                <a:lnTo>
                  <a:pt x="1484348" y="0"/>
                </a:lnTo>
                <a:lnTo>
                  <a:pt x="1484348" y="1303528"/>
                </a:lnTo>
                <a:lnTo>
                  <a:pt x="0" y="1303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21898" y="-2333344"/>
            <a:ext cx="24496095" cy="15915596"/>
          </a:xfrm>
          <a:custGeom>
            <a:avLst/>
            <a:gdLst/>
            <a:ahLst/>
            <a:cxnLst/>
            <a:rect r="r" b="b" t="t" l="l"/>
            <a:pathLst>
              <a:path h="15915596" w="24496095">
                <a:moveTo>
                  <a:pt x="0" y="0"/>
                </a:moveTo>
                <a:lnTo>
                  <a:pt x="24496095" y="0"/>
                </a:lnTo>
                <a:lnTo>
                  <a:pt x="24496095" y="15915596"/>
                </a:lnTo>
                <a:lnTo>
                  <a:pt x="0" y="15915596"/>
                </a:lnTo>
                <a:lnTo>
                  <a:pt x="0" y="0"/>
                </a:lnTo>
                <a:close/>
              </a:path>
            </a:pathLst>
          </a:custGeom>
          <a:blipFill>
            <a:blip r:embed="rId4">
              <a:alphaModFix amt="18999"/>
            </a:blip>
            <a:stretch>
              <a:fillRect l="0" t="-6110" r="-9921" b="-6607"/>
            </a:stretch>
          </a:blipFill>
        </p:spPr>
      </p:sp>
      <p:sp>
        <p:nvSpPr>
          <p:cNvPr name="TextBox 4" id="4"/>
          <p:cNvSpPr txBox="true"/>
          <p:nvPr/>
        </p:nvSpPr>
        <p:spPr>
          <a:xfrm rot="0">
            <a:off x="2330532" y="3372976"/>
            <a:ext cx="13626936" cy="2947155"/>
          </a:xfrm>
          <a:prstGeom prst="rect">
            <a:avLst/>
          </a:prstGeom>
        </p:spPr>
        <p:txBody>
          <a:bodyPr anchor="t" rtlCol="false" tIns="0" lIns="0" bIns="0" rIns="0">
            <a:spAutoFit/>
          </a:bodyPr>
          <a:lstStyle/>
          <a:p>
            <a:pPr algn="ctr" marL="0" indent="0" lvl="0">
              <a:lnSpc>
                <a:spcPts val="7420"/>
              </a:lnSpc>
            </a:pPr>
            <a:r>
              <a:rPr lang="en-US" sz="5843" spc="-116">
                <a:solidFill>
                  <a:srgbClr val="503530"/>
                </a:solidFill>
                <a:latin typeface="Agrandir"/>
                <a:ea typeface="Agrandir"/>
                <a:cs typeface="Agrandir"/>
                <a:sym typeface="Agrandir"/>
              </a:rPr>
              <a:t>How Do Participants Cortical/Subcortical Volumes Change Over time In Prevent-AD dataset ?</a:t>
            </a:r>
          </a:p>
        </p:txBody>
      </p:sp>
      <p:sp>
        <p:nvSpPr>
          <p:cNvPr name="TextBox 5" id="5"/>
          <p:cNvSpPr txBox="true"/>
          <p:nvPr/>
        </p:nvSpPr>
        <p:spPr>
          <a:xfrm rot="0">
            <a:off x="5476908" y="1394714"/>
            <a:ext cx="7334185" cy="514350"/>
          </a:xfrm>
          <a:prstGeom prst="rect">
            <a:avLst/>
          </a:prstGeom>
        </p:spPr>
        <p:txBody>
          <a:bodyPr anchor="t" rtlCol="false" tIns="0" lIns="0" bIns="0" rIns="0">
            <a:spAutoFit/>
          </a:bodyPr>
          <a:lstStyle/>
          <a:p>
            <a:pPr algn="ctr" marL="0" indent="0" lvl="0">
              <a:lnSpc>
                <a:spcPts val="4200"/>
              </a:lnSpc>
              <a:spcBef>
                <a:spcPct val="0"/>
              </a:spcBef>
            </a:pPr>
            <a:r>
              <a:rPr lang="en-US" sz="3000">
                <a:solidFill>
                  <a:srgbClr val="503530"/>
                </a:solidFill>
                <a:latin typeface="Radley"/>
                <a:ea typeface="Radley"/>
                <a:cs typeface="Radley"/>
                <a:sym typeface="Radley"/>
              </a:rPr>
              <a:t>CONNExIN Bootcamp’25, Structural Team</a:t>
            </a:r>
          </a:p>
        </p:txBody>
      </p:sp>
      <p:sp>
        <p:nvSpPr>
          <p:cNvPr name="AutoShape 6" id="6"/>
          <p:cNvSpPr/>
          <p:nvPr/>
        </p:nvSpPr>
        <p:spPr>
          <a:xfrm rot="0">
            <a:off x="1564087" y="3093148"/>
            <a:ext cx="14450021" cy="89328"/>
          </a:xfrm>
          <a:prstGeom prst="rect">
            <a:avLst/>
          </a:prstGeom>
          <a:solidFill>
            <a:srgbClr val="503530"/>
          </a:solidFill>
        </p:spPr>
      </p:sp>
      <p:sp>
        <p:nvSpPr>
          <p:cNvPr name="TextBox 7" id="7"/>
          <p:cNvSpPr txBox="true"/>
          <p:nvPr/>
        </p:nvSpPr>
        <p:spPr>
          <a:xfrm rot="0">
            <a:off x="2004779" y="7232742"/>
            <a:ext cx="14278442" cy="1289050"/>
          </a:xfrm>
          <a:prstGeom prst="rect">
            <a:avLst/>
          </a:prstGeom>
        </p:spPr>
        <p:txBody>
          <a:bodyPr anchor="t" rtlCol="false" tIns="0" lIns="0" bIns="0" rIns="0">
            <a:spAutoFit/>
          </a:bodyPr>
          <a:lstStyle/>
          <a:p>
            <a:pPr algn="ctr" marL="0" indent="0" lvl="0">
              <a:lnSpc>
                <a:spcPts val="3499"/>
              </a:lnSpc>
              <a:spcBef>
                <a:spcPct val="0"/>
              </a:spcBef>
            </a:pPr>
            <a:r>
              <a:rPr lang="en-US" sz="2499">
                <a:solidFill>
                  <a:srgbClr val="503530"/>
                </a:solidFill>
                <a:latin typeface="Radley"/>
                <a:ea typeface="Radley"/>
                <a:cs typeface="Radley"/>
                <a:sym typeface="Radley"/>
              </a:rPr>
              <a:t>TEAM MEMBERS</a:t>
            </a:r>
          </a:p>
          <a:p>
            <a:pPr algn="ctr" marL="0" indent="0" lvl="0">
              <a:lnSpc>
                <a:spcPts val="3499"/>
              </a:lnSpc>
              <a:spcBef>
                <a:spcPct val="0"/>
              </a:spcBef>
            </a:pPr>
            <a:r>
              <a:rPr lang="en-US" sz="2499">
                <a:solidFill>
                  <a:srgbClr val="503530"/>
                </a:solidFill>
                <a:latin typeface="Radley"/>
                <a:ea typeface="Radley"/>
                <a:cs typeface="Radley"/>
                <a:sym typeface="Radley"/>
              </a:rPr>
              <a:t>ETHEL PHIRI, BIJAY ADHIKARI , ZAINAB MAGAJI MUSA,  OLUWAPELUMI SOLAGBADE, BICKERSTETH OLUWATONI,  ERNEST ZULU, PATRICK BONSU, METADEL HAILU</a:t>
            </a:r>
          </a:p>
        </p:txBody>
      </p:sp>
      <p:sp>
        <p:nvSpPr>
          <p:cNvPr name="TextBox 8" id="8"/>
          <p:cNvSpPr txBox="true"/>
          <p:nvPr/>
        </p:nvSpPr>
        <p:spPr>
          <a:xfrm rot="0">
            <a:off x="3718119" y="8945645"/>
            <a:ext cx="11236447" cy="33972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503530"/>
                </a:solidFill>
                <a:latin typeface="Radley"/>
                <a:ea typeface="Radley"/>
                <a:cs typeface="Radley"/>
                <a:sym typeface="Radley"/>
              </a:rPr>
              <a:t>SUPERVISORS: ABDALLA MOHAMED, TOLULOPE OLUSUYI, SERGIO SOLIS BARQUERO</a:t>
            </a:r>
          </a:p>
        </p:txBody>
      </p:sp>
      <p:sp>
        <p:nvSpPr>
          <p:cNvPr name="AutoShape 9" id="9"/>
          <p:cNvSpPr/>
          <p:nvPr/>
        </p:nvSpPr>
        <p:spPr>
          <a:xfrm rot="0">
            <a:off x="1678387" y="6719562"/>
            <a:ext cx="14450021" cy="89328"/>
          </a:xfrm>
          <a:prstGeom prst="rect">
            <a:avLst/>
          </a:prstGeom>
          <a:solidFill>
            <a:srgbClr val="503530"/>
          </a:solid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01165">
            <a:off x="-4554060" y="7868196"/>
            <a:ext cx="6983378" cy="6665952"/>
          </a:xfrm>
          <a:custGeom>
            <a:avLst/>
            <a:gdLst/>
            <a:ahLst/>
            <a:cxnLst/>
            <a:rect r="r" b="b" t="t" l="l"/>
            <a:pathLst>
              <a:path h="6665952" w="6983378">
                <a:moveTo>
                  <a:pt x="0" y="0"/>
                </a:moveTo>
                <a:lnTo>
                  <a:pt x="6983377" y="0"/>
                </a:lnTo>
                <a:lnTo>
                  <a:pt x="6983377" y="6665952"/>
                </a:lnTo>
                <a:lnTo>
                  <a:pt x="0" y="66659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394113" y="579380"/>
            <a:ext cx="2805929" cy="559512"/>
          </a:xfrm>
          <a:prstGeom prst="rect">
            <a:avLst/>
          </a:prstGeom>
        </p:spPr>
        <p:txBody>
          <a:bodyPr anchor="t" rtlCol="false" tIns="0" lIns="0" bIns="0" rIns="0">
            <a:spAutoFit/>
          </a:bodyPr>
          <a:lstStyle/>
          <a:p>
            <a:pPr algn="l" marL="0" indent="0" lvl="0">
              <a:lnSpc>
                <a:spcPts val="4434"/>
              </a:lnSpc>
            </a:pPr>
            <a:r>
              <a:rPr lang="en-US" sz="3491" spc="223">
                <a:solidFill>
                  <a:srgbClr val="110E18"/>
                </a:solidFill>
                <a:latin typeface="B612"/>
                <a:ea typeface="B612"/>
                <a:cs typeface="B612"/>
                <a:sym typeface="B612"/>
              </a:rPr>
              <a:t>Motivation</a:t>
            </a:r>
          </a:p>
        </p:txBody>
      </p:sp>
      <p:sp>
        <p:nvSpPr>
          <p:cNvPr name="TextBox 4" id="4"/>
          <p:cNvSpPr txBox="true"/>
          <p:nvPr/>
        </p:nvSpPr>
        <p:spPr>
          <a:xfrm rot="0">
            <a:off x="12718179" y="9810820"/>
            <a:ext cx="5569821" cy="355828"/>
          </a:xfrm>
          <a:prstGeom prst="rect">
            <a:avLst/>
          </a:prstGeom>
        </p:spPr>
        <p:txBody>
          <a:bodyPr anchor="t" rtlCol="false" tIns="0" lIns="0" bIns="0" rIns="0">
            <a:spAutoFit/>
          </a:bodyPr>
          <a:lstStyle/>
          <a:p>
            <a:pPr algn="l" marL="0" indent="0" lvl="0">
              <a:lnSpc>
                <a:spcPts val="2962"/>
              </a:lnSpc>
              <a:spcBef>
                <a:spcPct val="0"/>
              </a:spcBef>
            </a:pPr>
            <a:r>
              <a:rPr lang="en-US" sz="2116">
                <a:solidFill>
                  <a:srgbClr val="110E18"/>
                </a:solidFill>
                <a:latin typeface="Be Vietnam"/>
                <a:ea typeface="Be Vietnam"/>
                <a:cs typeface="Be Vietnam"/>
                <a:sym typeface="Be Vietnam"/>
              </a:rPr>
              <a:t>CONNExIN Bootcamp’25, Structural Team</a:t>
            </a:r>
          </a:p>
        </p:txBody>
      </p:sp>
      <p:sp>
        <p:nvSpPr>
          <p:cNvPr name="AutoShape 5" id="5"/>
          <p:cNvSpPr/>
          <p:nvPr/>
        </p:nvSpPr>
        <p:spPr>
          <a:xfrm rot="0">
            <a:off x="890284" y="262031"/>
            <a:ext cx="3813588" cy="89328"/>
          </a:xfrm>
          <a:prstGeom prst="rect">
            <a:avLst/>
          </a:prstGeom>
          <a:solidFill>
            <a:srgbClr val="F7A2A0"/>
          </a:solidFill>
        </p:spPr>
      </p:sp>
      <p:sp>
        <p:nvSpPr>
          <p:cNvPr name="AutoShape 6" id="6"/>
          <p:cNvSpPr/>
          <p:nvPr/>
        </p:nvSpPr>
        <p:spPr>
          <a:xfrm rot="0">
            <a:off x="890284" y="1396067"/>
            <a:ext cx="3813588" cy="89328"/>
          </a:xfrm>
          <a:prstGeom prst="rect">
            <a:avLst/>
          </a:prstGeom>
          <a:solidFill>
            <a:srgbClr val="F7A2A0"/>
          </a:solidFill>
        </p:spPr>
      </p:sp>
      <p:sp>
        <p:nvSpPr>
          <p:cNvPr name="TextBox 7" id="7"/>
          <p:cNvSpPr txBox="true"/>
          <p:nvPr/>
        </p:nvSpPr>
        <p:spPr>
          <a:xfrm rot="0">
            <a:off x="247610" y="3067814"/>
            <a:ext cx="17297558" cy="4823609"/>
          </a:xfrm>
          <a:prstGeom prst="rect">
            <a:avLst/>
          </a:prstGeom>
        </p:spPr>
        <p:txBody>
          <a:bodyPr anchor="t" rtlCol="false" tIns="0" lIns="0" bIns="0" rIns="0">
            <a:spAutoFit/>
          </a:bodyPr>
          <a:lstStyle/>
          <a:p>
            <a:pPr algn="just" marL="597821" indent="-298910" lvl="1">
              <a:lnSpc>
                <a:spcPts val="3516"/>
              </a:lnSpc>
              <a:buFont typeface="Arial"/>
              <a:buChar char="•"/>
            </a:pPr>
            <a:r>
              <a:rPr lang="en-US" sz="2768" spc="177">
                <a:solidFill>
                  <a:srgbClr val="110E18"/>
                </a:solidFill>
                <a:latin typeface="B612"/>
                <a:ea typeface="B612"/>
                <a:cs typeface="B612"/>
                <a:sym typeface="B612"/>
              </a:rPr>
              <a:t>Spot</a:t>
            </a:r>
            <a:r>
              <a:rPr lang="en-US" sz="2768" spc="177">
                <a:solidFill>
                  <a:srgbClr val="110E18"/>
                </a:solidFill>
                <a:latin typeface="B612"/>
                <a:ea typeface="B612"/>
                <a:cs typeface="B612"/>
                <a:sym typeface="B612"/>
              </a:rPr>
              <a:t>ting brain changes early is very important for understanding how Alzheimer’s disease (AD) develops and for finding people who may be at higher risk, especially those with a family history. </a:t>
            </a:r>
          </a:p>
          <a:p>
            <a:pPr algn="just">
              <a:lnSpc>
                <a:spcPts val="3516"/>
              </a:lnSpc>
            </a:pPr>
          </a:p>
          <a:p>
            <a:pPr algn="just" marL="597821" indent="-298910" lvl="1">
              <a:lnSpc>
                <a:spcPts val="3516"/>
              </a:lnSpc>
              <a:buFont typeface="Arial"/>
              <a:buChar char="•"/>
            </a:pPr>
            <a:r>
              <a:rPr lang="en-US" sz="2768" spc="177">
                <a:solidFill>
                  <a:srgbClr val="110E18"/>
                </a:solidFill>
                <a:latin typeface="B612"/>
                <a:ea typeface="B612"/>
                <a:cs typeface="B612"/>
                <a:sym typeface="B612"/>
              </a:rPr>
              <a:t>The Prevent-AD dataset is a valuable resource that follows participants over time with brain scans. This makes it possible for researchers to track small changes in brain structure in people who do not yet show symptoms but are at risk. </a:t>
            </a:r>
          </a:p>
          <a:p>
            <a:pPr algn="just">
              <a:lnSpc>
                <a:spcPts val="3516"/>
              </a:lnSpc>
            </a:pPr>
          </a:p>
          <a:p>
            <a:pPr algn="just" marL="597821" indent="-298910" lvl="1">
              <a:lnSpc>
                <a:spcPts val="3516"/>
              </a:lnSpc>
              <a:buFont typeface="Arial"/>
              <a:buChar char="•"/>
            </a:pPr>
            <a:r>
              <a:rPr lang="en-US" sz="2768" spc="177">
                <a:solidFill>
                  <a:srgbClr val="110E18"/>
                </a:solidFill>
                <a:latin typeface="B612"/>
                <a:ea typeface="B612"/>
                <a:cs typeface="B612"/>
                <a:sym typeface="B612"/>
              </a:rPr>
              <a:t>Studying these changes across different sessions helps researchers learn more about the early stages of AD and test imaging markers that might predict future memory and thinking problems.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21898" y="-2333344"/>
            <a:ext cx="24496095" cy="15915596"/>
          </a:xfrm>
          <a:custGeom>
            <a:avLst/>
            <a:gdLst/>
            <a:ahLst/>
            <a:cxnLst/>
            <a:rect r="r" b="b" t="t" l="l"/>
            <a:pathLst>
              <a:path h="15915596" w="24496095">
                <a:moveTo>
                  <a:pt x="0" y="0"/>
                </a:moveTo>
                <a:lnTo>
                  <a:pt x="24496095" y="0"/>
                </a:lnTo>
                <a:lnTo>
                  <a:pt x="24496095" y="15915596"/>
                </a:lnTo>
                <a:lnTo>
                  <a:pt x="0" y="15915596"/>
                </a:lnTo>
                <a:lnTo>
                  <a:pt x="0" y="0"/>
                </a:lnTo>
                <a:close/>
              </a:path>
            </a:pathLst>
          </a:custGeom>
          <a:blipFill>
            <a:blip r:embed="rId2">
              <a:alphaModFix amt="10999"/>
            </a:blip>
            <a:stretch>
              <a:fillRect l="0" t="-6110" r="-9921" b="-6607"/>
            </a:stretch>
          </a:blipFill>
        </p:spPr>
      </p:sp>
      <p:sp>
        <p:nvSpPr>
          <p:cNvPr name="Freeform 3" id="3"/>
          <p:cNvSpPr/>
          <p:nvPr/>
        </p:nvSpPr>
        <p:spPr>
          <a:xfrm flipH="false" flipV="false" rot="1801165">
            <a:off x="-4554060" y="7868196"/>
            <a:ext cx="6983378" cy="6665952"/>
          </a:xfrm>
          <a:custGeom>
            <a:avLst/>
            <a:gdLst/>
            <a:ahLst/>
            <a:cxnLst/>
            <a:rect r="r" b="b" t="t" l="l"/>
            <a:pathLst>
              <a:path h="6665952" w="6983378">
                <a:moveTo>
                  <a:pt x="0" y="0"/>
                </a:moveTo>
                <a:lnTo>
                  <a:pt x="6983377" y="0"/>
                </a:lnTo>
                <a:lnTo>
                  <a:pt x="6983377" y="6665952"/>
                </a:lnTo>
                <a:lnTo>
                  <a:pt x="0" y="66659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2718179" y="9810820"/>
            <a:ext cx="5569821" cy="355828"/>
          </a:xfrm>
          <a:prstGeom prst="rect">
            <a:avLst/>
          </a:prstGeom>
        </p:spPr>
        <p:txBody>
          <a:bodyPr anchor="t" rtlCol="false" tIns="0" lIns="0" bIns="0" rIns="0">
            <a:spAutoFit/>
          </a:bodyPr>
          <a:lstStyle/>
          <a:p>
            <a:pPr algn="l" marL="0" indent="0" lvl="0">
              <a:lnSpc>
                <a:spcPts val="2962"/>
              </a:lnSpc>
              <a:spcBef>
                <a:spcPct val="0"/>
              </a:spcBef>
            </a:pPr>
            <a:r>
              <a:rPr lang="en-US" sz="2116">
                <a:solidFill>
                  <a:srgbClr val="110E18"/>
                </a:solidFill>
                <a:latin typeface="Be Vietnam"/>
                <a:ea typeface="Be Vietnam"/>
                <a:cs typeface="Be Vietnam"/>
                <a:sym typeface="Be Vietnam"/>
              </a:rPr>
              <a:t>CONNExIN Bootcamp’25, Structural Team</a:t>
            </a:r>
          </a:p>
        </p:txBody>
      </p:sp>
      <p:sp>
        <p:nvSpPr>
          <p:cNvPr name="TextBox 5" id="5"/>
          <p:cNvSpPr txBox="true"/>
          <p:nvPr/>
        </p:nvSpPr>
        <p:spPr>
          <a:xfrm rot="0">
            <a:off x="790280" y="2339605"/>
            <a:ext cx="16707441" cy="3682187"/>
          </a:xfrm>
          <a:prstGeom prst="rect">
            <a:avLst/>
          </a:prstGeom>
        </p:spPr>
        <p:txBody>
          <a:bodyPr anchor="t" rtlCol="false" tIns="0" lIns="0" bIns="0" rIns="0">
            <a:spAutoFit/>
          </a:bodyPr>
          <a:lstStyle/>
          <a:p>
            <a:pPr algn="l" marL="559485" indent="-279742" lvl="1">
              <a:lnSpc>
                <a:spcPts val="3291"/>
              </a:lnSpc>
              <a:buFont typeface="Arial"/>
              <a:buChar char="•"/>
            </a:pPr>
            <a:r>
              <a:rPr lang="en-US" b="true" sz="2591" spc="165">
                <a:solidFill>
                  <a:srgbClr val="110E18"/>
                </a:solidFill>
                <a:latin typeface="B612 Bold"/>
                <a:ea typeface="B612 Bold"/>
                <a:cs typeface="B612 Bold"/>
                <a:sym typeface="B612 Bold"/>
              </a:rPr>
              <a:t>Dataset:</a:t>
            </a:r>
            <a:r>
              <a:rPr lang="en-US" sz="2591" spc="165">
                <a:solidFill>
                  <a:srgbClr val="110E18"/>
                </a:solidFill>
                <a:latin typeface="B612"/>
                <a:ea typeface="B612"/>
                <a:cs typeface="B612"/>
                <a:sym typeface="B612"/>
              </a:rPr>
              <a:t> Prevent-AD (Prevention of Alzheimer’s Disease)</a:t>
            </a:r>
          </a:p>
          <a:p>
            <a:pPr algn="l" marL="559485" indent="-279742" lvl="1">
              <a:lnSpc>
                <a:spcPts val="3291"/>
              </a:lnSpc>
              <a:buFont typeface="Arial"/>
              <a:buChar char="•"/>
            </a:pPr>
            <a:r>
              <a:rPr lang="en-US" b="true" sz="2591" spc="165">
                <a:solidFill>
                  <a:srgbClr val="110E18"/>
                </a:solidFill>
                <a:latin typeface="B612 Bold"/>
                <a:ea typeface="B612 Bold"/>
                <a:cs typeface="B612 Bold"/>
                <a:sym typeface="B612 Bold"/>
              </a:rPr>
              <a:t>MRI Acquisition:</a:t>
            </a:r>
            <a:r>
              <a:rPr lang="en-US" sz="2591" spc="165">
                <a:solidFill>
                  <a:srgbClr val="110E18"/>
                </a:solidFill>
                <a:latin typeface="B612"/>
                <a:ea typeface="B612"/>
                <a:cs typeface="B612"/>
                <a:sym typeface="B612"/>
              </a:rPr>
              <a:t> 3D T1-weighted anatomical scans, 1 × 1 × 1 mm³ isotropic resolution</a:t>
            </a:r>
          </a:p>
          <a:p>
            <a:pPr algn="l" marL="559485" indent="-279742" lvl="1">
              <a:lnSpc>
                <a:spcPts val="3291"/>
              </a:lnSpc>
              <a:buFont typeface="Arial"/>
              <a:buChar char="•"/>
            </a:pPr>
            <a:r>
              <a:rPr lang="en-US" b="true" sz="2591" spc="165">
                <a:solidFill>
                  <a:srgbClr val="110E18"/>
                </a:solidFill>
                <a:latin typeface="B612 Bold"/>
                <a:ea typeface="B612 Bold"/>
                <a:cs typeface="B612 Bold"/>
                <a:sym typeface="B612 Bold"/>
              </a:rPr>
              <a:t>Participants:</a:t>
            </a:r>
            <a:r>
              <a:rPr lang="en-US" sz="2591" spc="165">
                <a:solidFill>
                  <a:srgbClr val="110E18"/>
                </a:solidFill>
                <a:latin typeface="B612"/>
                <a:ea typeface="B612"/>
                <a:cs typeface="B612"/>
                <a:sym typeface="B612"/>
              </a:rPr>
              <a:t> 1</a:t>
            </a:r>
          </a:p>
          <a:p>
            <a:pPr algn="l" marL="559485" indent="-279742" lvl="1">
              <a:lnSpc>
                <a:spcPts val="3291"/>
              </a:lnSpc>
              <a:buFont typeface="Arial"/>
              <a:buChar char="•"/>
            </a:pPr>
            <a:r>
              <a:rPr lang="en-US" b="true" sz="2591" spc="165">
                <a:solidFill>
                  <a:srgbClr val="110E18"/>
                </a:solidFill>
                <a:latin typeface="B612 Bold"/>
                <a:ea typeface="B612 Bold"/>
                <a:cs typeface="B612 Bold"/>
                <a:sym typeface="B612 Bold"/>
              </a:rPr>
              <a:t>Sessions</a:t>
            </a:r>
            <a:r>
              <a:rPr lang="en-US" sz="2591" spc="165">
                <a:solidFill>
                  <a:srgbClr val="110E18"/>
                </a:solidFill>
                <a:latin typeface="B612"/>
                <a:ea typeface="B612"/>
                <a:cs typeface="B612"/>
                <a:sym typeface="B612"/>
              </a:rPr>
              <a:t>: 3 timepoints (Baseline Intermediate and 12-month follow-up]</a:t>
            </a:r>
          </a:p>
          <a:p>
            <a:pPr algn="l" marL="559485" indent="-279742" lvl="1">
              <a:lnSpc>
                <a:spcPts val="3291"/>
              </a:lnSpc>
              <a:buFont typeface="Arial"/>
              <a:buChar char="•"/>
            </a:pPr>
            <a:r>
              <a:rPr lang="en-US" b="true" sz="2591" spc="165">
                <a:solidFill>
                  <a:srgbClr val="110E18"/>
                </a:solidFill>
                <a:latin typeface="B612 Bold"/>
                <a:ea typeface="B612 Bold"/>
                <a:cs typeface="B612 Bold"/>
                <a:sym typeface="B612 Bold"/>
              </a:rPr>
              <a:t>Data Organization: </a:t>
            </a:r>
            <a:r>
              <a:rPr lang="en-US" sz="2591" spc="165">
                <a:solidFill>
                  <a:srgbClr val="110E18"/>
                </a:solidFill>
                <a:latin typeface="B612"/>
                <a:ea typeface="B612"/>
                <a:cs typeface="B612"/>
                <a:sym typeface="B612"/>
              </a:rPr>
              <a:t>Structured in BIDS format</a:t>
            </a:r>
          </a:p>
          <a:p>
            <a:pPr algn="l" marL="559485" indent="-279742" lvl="1">
              <a:lnSpc>
                <a:spcPts val="3291"/>
              </a:lnSpc>
              <a:buFont typeface="Arial"/>
              <a:buChar char="•"/>
            </a:pPr>
            <a:r>
              <a:rPr lang="en-US" b="true" sz="2591" spc="165">
                <a:solidFill>
                  <a:srgbClr val="110E18"/>
                </a:solidFill>
                <a:latin typeface="B612 Bold"/>
                <a:ea typeface="B612 Bold"/>
                <a:cs typeface="B612 Bold"/>
                <a:sym typeface="B612 Bold"/>
              </a:rPr>
              <a:t>Quality Control: </a:t>
            </a:r>
            <a:r>
              <a:rPr lang="en-US" sz="2591" spc="165">
                <a:solidFill>
                  <a:srgbClr val="110E18"/>
                </a:solidFill>
                <a:latin typeface="B612"/>
                <a:ea typeface="B612"/>
                <a:cs typeface="B612"/>
                <a:sym typeface="B612"/>
              </a:rPr>
              <a:t>Verified BIDS compliance, Automated QC using MRIQC v24.0.2</a:t>
            </a:r>
          </a:p>
          <a:p>
            <a:pPr algn="l" marL="559485" indent="-279742" lvl="1">
              <a:lnSpc>
                <a:spcPts val="3291"/>
              </a:lnSpc>
              <a:buFont typeface="Arial"/>
              <a:buChar char="•"/>
            </a:pPr>
            <a:r>
              <a:rPr lang="en-US" b="true" sz="2591" spc="165">
                <a:solidFill>
                  <a:srgbClr val="110E18"/>
                </a:solidFill>
                <a:latin typeface="B612 Bold"/>
                <a:ea typeface="B612 Bold"/>
                <a:cs typeface="B612 Bold"/>
                <a:sym typeface="B612 Bold"/>
              </a:rPr>
              <a:t>Data Organization:</a:t>
            </a:r>
            <a:r>
              <a:rPr lang="en-US" sz="2591" spc="165">
                <a:solidFill>
                  <a:srgbClr val="110E18"/>
                </a:solidFill>
                <a:latin typeface="B612"/>
                <a:ea typeface="B612"/>
                <a:cs typeface="B612"/>
                <a:sym typeface="B612"/>
              </a:rPr>
              <a:t> Curated in BIDS format, </a:t>
            </a:r>
          </a:p>
          <a:p>
            <a:pPr algn="l">
              <a:lnSpc>
                <a:spcPts val="3291"/>
              </a:lnSpc>
            </a:pPr>
          </a:p>
          <a:p>
            <a:pPr algn="l">
              <a:lnSpc>
                <a:spcPts val="3291"/>
              </a:lnSpc>
            </a:pPr>
          </a:p>
        </p:txBody>
      </p:sp>
      <p:sp>
        <p:nvSpPr>
          <p:cNvPr name="AutoShape 6" id="6"/>
          <p:cNvSpPr/>
          <p:nvPr/>
        </p:nvSpPr>
        <p:spPr>
          <a:xfrm rot="0">
            <a:off x="1028700" y="755584"/>
            <a:ext cx="9106175" cy="9525"/>
          </a:xfrm>
          <a:prstGeom prst="rect">
            <a:avLst/>
          </a:prstGeom>
          <a:solidFill>
            <a:srgbClr val="F7A2A0"/>
          </a:solidFill>
        </p:spPr>
      </p:sp>
      <p:sp>
        <p:nvSpPr>
          <p:cNvPr name="AutoShape 7" id="7"/>
          <p:cNvSpPr/>
          <p:nvPr/>
        </p:nvSpPr>
        <p:spPr>
          <a:xfrm rot="0">
            <a:off x="1767598" y="1977228"/>
            <a:ext cx="7952229" cy="113312"/>
          </a:xfrm>
          <a:prstGeom prst="rect">
            <a:avLst/>
          </a:prstGeom>
          <a:solidFill>
            <a:srgbClr val="F7A2A0"/>
          </a:solidFill>
        </p:spPr>
      </p:sp>
      <p:sp>
        <p:nvSpPr>
          <p:cNvPr name="TextBox 8" id="8"/>
          <p:cNvSpPr txBox="true"/>
          <p:nvPr/>
        </p:nvSpPr>
        <p:spPr>
          <a:xfrm rot="0">
            <a:off x="1376570" y="1265577"/>
            <a:ext cx="9851571" cy="559512"/>
          </a:xfrm>
          <a:prstGeom prst="rect">
            <a:avLst/>
          </a:prstGeom>
        </p:spPr>
        <p:txBody>
          <a:bodyPr anchor="t" rtlCol="false" tIns="0" lIns="0" bIns="0" rIns="0">
            <a:spAutoFit/>
          </a:bodyPr>
          <a:lstStyle/>
          <a:p>
            <a:pPr algn="l" marL="0" indent="0" lvl="0">
              <a:lnSpc>
                <a:spcPts val="4434"/>
              </a:lnSpc>
            </a:pPr>
            <a:r>
              <a:rPr lang="en-US" sz="3491" spc="223">
                <a:solidFill>
                  <a:srgbClr val="110E18"/>
                </a:solidFill>
                <a:latin typeface="B612"/>
                <a:ea typeface="B612"/>
                <a:cs typeface="B612"/>
                <a:sym typeface="B612"/>
              </a:rPr>
              <a:t>DATA ACQUISTION AND ORGANIZATION</a:t>
            </a:r>
          </a:p>
        </p:txBody>
      </p:sp>
      <p:sp>
        <p:nvSpPr>
          <p:cNvPr name="AutoShape 9" id="9"/>
          <p:cNvSpPr/>
          <p:nvPr/>
        </p:nvSpPr>
        <p:spPr>
          <a:xfrm rot="0">
            <a:off x="1615198" y="1028700"/>
            <a:ext cx="7952229" cy="113312"/>
          </a:xfrm>
          <a:prstGeom prst="rect">
            <a:avLst/>
          </a:prstGeom>
          <a:solidFill>
            <a:srgbClr val="F7A2A0"/>
          </a:solid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01165">
            <a:off x="-4193900" y="7980746"/>
            <a:ext cx="6983378" cy="6665952"/>
          </a:xfrm>
          <a:custGeom>
            <a:avLst/>
            <a:gdLst/>
            <a:ahLst/>
            <a:cxnLst/>
            <a:rect r="r" b="b" t="t" l="l"/>
            <a:pathLst>
              <a:path h="6665952" w="6983378">
                <a:moveTo>
                  <a:pt x="0" y="0"/>
                </a:moveTo>
                <a:lnTo>
                  <a:pt x="6983378" y="0"/>
                </a:lnTo>
                <a:lnTo>
                  <a:pt x="6983378" y="6665952"/>
                </a:lnTo>
                <a:lnTo>
                  <a:pt x="0" y="66659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722" y="8873243"/>
            <a:ext cx="2710277" cy="1405956"/>
          </a:xfrm>
          <a:custGeom>
            <a:avLst/>
            <a:gdLst/>
            <a:ahLst/>
            <a:cxnLst/>
            <a:rect r="r" b="b" t="t" l="l"/>
            <a:pathLst>
              <a:path h="1405956" w="2710277">
                <a:moveTo>
                  <a:pt x="0" y="0"/>
                </a:moveTo>
                <a:lnTo>
                  <a:pt x="2710277" y="0"/>
                </a:lnTo>
                <a:lnTo>
                  <a:pt x="2710277" y="1405956"/>
                </a:lnTo>
                <a:lnTo>
                  <a:pt x="0" y="1405956"/>
                </a:lnTo>
                <a:lnTo>
                  <a:pt x="0" y="0"/>
                </a:lnTo>
                <a:close/>
              </a:path>
            </a:pathLst>
          </a:custGeom>
          <a:blipFill>
            <a:blip r:embed="rId4"/>
            <a:stretch>
              <a:fillRect l="0" t="0" r="0" b="0"/>
            </a:stretch>
          </a:blipFill>
        </p:spPr>
      </p:sp>
      <p:grpSp>
        <p:nvGrpSpPr>
          <p:cNvPr name="Group 4" id="4"/>
          <p:cNvGrpSpPr/>
          <p:nvPr/>
        </p:nvGrpSpPr>
        <p:grpSpPr>
          <a:xfrm rot="0">
            <a:off x="1250444" y="1982310"/>
            <a:ext cx="16771556" cy="5298788"/>
            <a:chOff x="0" y="0"/>
            <a:chExt cx="4417200" cy="1395566"/>
          </a:xfrm>
        </p:grpSpPr>
        <p:sp>
          <p:nvSpPr>
            <p:cNvPr name="Freeform 5" id="5"/>
            <p:cNvSpPr/>
            <p:nvPr/>
          </p:nvSpPr>
          <p:spPr>
            <a:xfrm flipH="false" flipV="false" rot="0">
              <a:off x="0" y="0"/>
              <a:ext cx="4417200" cy="1395566"/>
            </a:xfrm>
            <a:custGeom>
              <a:avLst/>
              <a:gdLst/>
              <a:ahLst/>
              <a:cxnLst/>
              <a:rect r="r" b="b" t="t" l="l"/>
              <a:pathLst>
                <a:path h="1395566" w="4417200">
                  <a:moveTo>
                    <a:pt x="0" y="0"/>
                  </a:moveTo>
                  <a:lnTo>
                    <a:pt x="4417200" y="0"/>
                  </a:lnTo>
                  <a:lnTo>
                    <a:pt x="4417200" y="1395566"/>
                  </a:lnTo>
                  <a:lnTo>
                    <a:pt x="0" y="1395566"/>
                  </a:lnTo>
                  <a:close/>
                </a:path>
              </a:pathLst>
            </a:custGeom>
            <a:solidFill>
              <a:srgbClr val="FFFFFF"/>
            </a:solidFill>
            <a:ln w="28575" cap="sq">
              <a:solidFill>
                <a:srgbClr val="5F83B0"/>
              </a:solidFill>
              <a:prstDash val="dash"/>
              <a:miter/>
            </a:ln>
          </p:spPr>
        </p:sp>
        <p:sp>
          <p:nvSpPr>
            <p:cNvPr name="TextBox 6" id="6"/>
            <p:cNvSpPr txBox="true"/>
            <p:nvPr/>
          </p:nvSpPr>
          <p:spPr>
            <a:xfrm>
              <a:off x="0" y="-38100"/>
              <a:ext cx="4417200" cy="1433666"/>
            </a:xfrm>
            <a:prstGeom prst="rect">
              <a:avLst/>
            </a:prstGeom>
          </p:spPr>
          <p:txBody>
            <a:bodyPr anchor="ctr" rtlCol="false" tIns="50800" lIns="50800" bIns="50800" rIns="50800"/>
            <a:lstStyle/>
            <a:p>
              <a:pPr algn="ctr">
                <a:lnSpc>
                  <a:spcPts val="2962"/>
                </a:lnSpc>
              </a:pPr>
            </a:p>
          </p:txBody>
        </p:sp>
      </p:grpSp>
      <p:sp>
        <p:nvSpPr>
          <p:cNvPr name="AutoShape 7" id="7"/>
          <p:cNvSpPr/>
          <p:nvPr/>
        </p:nvSpPr>
        <p:spPr>
          <a:xfrm rot="0">
            <a:off x="1250444" y="374582"/>
            <a:ext cx="3813588" cy="89328"/>
          </a:xfrm>
          <a:prstGeom prst="rect">
            <a:avLst/>
          </a:prstGeom>
          <a:solidFill>
            <a:srgbClr val="F7A2A0"/>
          </a:solidFill>
        </p:spPr>
      </p:sp>
      <p:sp>
        <p:nvSpPr>
          <p:cNvPr name="AutoShape 8" id="8"/>
          <p:cNvSpPr/>
          <p:nvPr/>
        </p:nvSpPr>
        <p:spPr>
          <a:xfrm rot="0">
            <a:off x="1250444" y="1508617"/>
            <a:ext cx="3813588" cy="89328"/>
          </a:xfrm>
          <a:prstGeom prst="rect">
            <a:avLst/>
          </a:prstGeom>
          <a:solidFill>
            <a:srgbClr val="F7A2A0"/>
          </a:solidFill>
        </p:spPr>
      </p:sp>
      <p:sp>
        <p:nvSpPr>
          <p:cNvPr name="Freeform 9" id="9"/>
          <p:cNvSpPr/>
          <p:nvPr/>
        </p:nvSpPr>
        <p:spPr>
          <a:xfrm flipH="false" flipV="false" rot="0">
            <a:off x="7211383" y="8611774"/>
            <a:ext cx="11301259" cy="974734"/>
          </a:xfrm>
          <a:custGeom>
            <a:avLst/>
            <a:gdLst/>
            <a:ahLst/>
            <a:cxnLst/>
            <a:rect r="r" b="b" t="t" l="l"/>
            <a:pathLst>
              <a:path h="974734" w="11301259">
                <a:moveTo>
                  <a:pt x="0" y="0"/>
                </a:moveTo>
                <a:lnTo>
                  <a:pt x="11301259" y="0"/>
                </a:lnTo>
                <a:lnTo>
                  <a:pt x="11301259" y="974734"/>
                </a:lnTo>
                <a:lnTo>
                  <a:pt x="0" y="974734"/>
                </a:lnTo>
                <a:lnTo>
                  <a:pt x="0" y="0"/>
                </a:lnTo>
                <a:close/>
              </a:path>
            </a:pathLst>
          </a:custGeom>
          <a:blipFill>
            <a:blip r:embed="rId5"/>
            <a:stretch>
              <a:fillRect l="0" t="0" r="0" b="0"/>
            </a:stretch>
          </a:blipFill>
          <a:ln cap="sq">
            <a:noFill/>
            <a:prstDash val="solid"/>
            <a:miter/>
          </a:ln>
        </p:spPr>
      </p:sp>
      <p:grpSp>
        <p:nvGrpSpPr>
          <p:cNvPr name="Group 10" id="10"/>
          <p:cNvGrpSpPr/>
          <p:nvPr/>
        </p:nvGrpSpPr>
        <p:grpSpPr>
          <a:xfrm rot="0">
            <a:off x="14520939" y="7388952"/>
            <a:ext cx="1067507" cy="106750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5F83B0"/>
            </a:solidFill>
          </p:spPr>
        </p:sp>
        <p:sp>
          <p:nvSpPr>
            <p:cNvPr name="TextBox 12" id="12"/>
            <p:cNvSpPr txBox="true"/>
            <p:nvPr/>
          </p:nvSpPr>
          <p:spPr>
            <a:xfrm>
              <a:off x="203200" y="-38100"/>
              <a:ext cx="406400" cy="749300"/>
            </a:xfrm>
            <a:prstGeom prst="rect">
              <a:avLst/>
            </a:prstGeom>
          </p:spPr>
          <p:txBody>
            <a:bodyPr anchor="ctr" rtlCol="false" tIns="50800" lIns="50800" bIns="50800" rIns="50800"/>
            <a:lstStyle/>
            <a:p>
              <a:pPr algn="ctr">
                <a:lnSpc>
                  <a:spcPts val="2962"/>
                </a:lnSpc>
              </a:pPr>
            </a:p>
          </p:txBody>
        </p:sp>
      </p:grpSp>
      <p:sp>
        <p:nvSpPr>
          <p:cNvPr name="Freeform 13" id="13"/>
          <p:cNvSpPr/>
          <p:nvPr/>
        </p:nvSpPr>
        <p:spPr>
          <a:xfrm flipH="false" flipV="false" rot="0">
            <a:off x="-61738" y="-2220794"/>
            <a:ext cx="24496095" cy="15915596"/>
          </a:xfrm>
          <a:custGeom>
            <a:avLst/>
            <a:gdLst/>
            <a:ahLst/>
            <a:cxnLst/>
            <a:rect r="r" b="b" t="t" l="l"/>
            <a:pathLst>
              <a:path h="15915596" w="24496095">
                <a:moveTo>
                  <a:pt x="0" y="0"/>
                </a:moveTo>
                <a:lnTo>
                  <a:pt x="24496096" y="0"/>
                </a:lnTo>
                <a:lnTo>
                  <a:pt x="24496096" y="15915596"/>
                </a:lnTo>
                <a:lnTo>
                  <a:pt x="0" y="15915596"/>
                </a:lnTo>
                <a:lnTo>
                  <a:pt x="0" y="0"/>
                </a:lnTo>
                <a:close/>
              </a:path>
            </a:pathLst>
          </a:custGeom>
          <a:blipFill>
            <a:blip r:embed="rId6">
              <a:alphaModFix amt="10999"/>
            </a:blip>
            <a:stretch>
              <a:fillRect l="0" t="-6110" r="-9921" b="-6607"/>
            </a:stretch>
          </a:blipFill>
        </p:spPr>
      </p:sp>
      <p:sp>
        <p:nvSpPr>
          <p:cNvPr name="Freeform 14" id="14"/>
          <p:cNvSpPr/>
          <p:nvPr/>
        </p:nvSpPr>
        <p:spPr>
          <a:xfrm flipH="false" flipV="false" rot="0">
            <a:off x="12862012" y="2447740"/>
            <a:ext cx="4704134" cy="4080836"/>
          </a:xfrm>
          <a:custGeom>
            <a:avLst/>
            <a:gdLst/>
            <a:ahLst/>
            <a:cxnLst/>
            <a:rect r="r" b="b" t="t" l="l"/>
            <a:pathLst>
              <a:path h="4080836" w="4704134">
                <a:moveTo>
                  <a:pt x="0" y="0"/>
                </a:moveTo>
                <a:lnTo>
                  <a:pt x="4704134" y="0"/>
                </a:lnTo>
                <a:lnTo>
                  <a:pt x="4704134" y="4080836"/>
                </a:lnTo>
                <a:lnTo>
                  <a:pt x="0" y="4080836"/>
                </a:lnTo>
                <a:lnTo>
                  <a:pt x="0" y="0"/>
                </a:lnTo>
                <a:close/>
              </a:path>
            </a:pathLst>
          </a:custGeom>
          <a:blipFill>
            <a:blip r:embed="rId7"/>
            <a:stretch>
              <a:fillRect l="0" t="0" r="0" b="0"/>
            </a:stretch>
          </a:blipFill>
        </p:spPr>
      </p:sp>
      <p:sp>
        <p:nvSpPr>
          <p:cNvPr name="TextBox 15" id="15"/>
          <p:cNvSpPr txBox="true"/>
          <p:nvPr/>
        </p:nvSpPr>
        <p:spPr>
          <a:xfrm rot="0">
            <a:off x="1388861" y="3578853"/>
            <a:ext cx="3767159" cy="787476"/>
          </a:xfrm>
          <a:prstGeom prst="rect">
            <a:avLst/>
          </a:prstGeom>
        </p:spPr>
        <p:txBody>
          <a:bodyPr anchor="t" rtlCol="false" tIns="0" lIns="0" bIns="0" rIns="0">
            <a:spAutoFit/>
          </a:bodyPr>
          <a:lstStyle/>
          <a:p>
            <a:pPr algn="ctr">
              <a:lnSpc>
                <a:spcPts val="3164"/>
              </a:lnSpc>
            </a:pPr>
            <a:r>
              <a:rPr lang="en-US" b="true" sz="2491" spc="159">
                <a:solidFill>
                  <a:srgbClr val="110E18"/>
                </a:solidFill>
                <a:latin typeface="B612 Bold"/>
                <a:ea typeface="B612 Bold"/>
                <a:cs typeface="B612 Bold"/>
                <a:sym typeface="B612 Bold"/>
              </a:rPr>
              <a:t>Cross-sectional </a:t>
            </a:r>
          </a:p>
          <a:p>
            <a:pPr algn="ctr">
              <a:lnSpc>
                <a:spcPts val="3164"/>
              </a:lnSpc>
              <a:spcBef>
                <a:spcPct val="0"/>
              </a:spcBef>
            </a:pPr>
            <a:r>
              <a:rPr lang="en-US" b="true" sz="2491" spc="159">
                <a:solidFill>
                  <a:srgbClr val="110E18"/>
                </a:solidFill>
                <a:latin typeface="B612 Bold"/>
                <a:ea typeface="B612 Bold"/>
                <a:cs typeface="B612 Bold"/>
                <a:sym typeface="B612 Bold"/>
              </a:rPr>
              <a:t>Processing </a:t>
            </a:r>
          </a:p>
        </p:txBody>
      </p:sp>
      <p:sp>
        <p:nvSpPr>
          <p:cNvPr name="TextBox 16" id="16"/>
          <p:cNvSpPr txBox="true"/>
          <p:nvPr/>
        </p:nvSpPr>
        <p:spPr>
          <a:xfrm rot="0">
            <a:off x="5241857" y="3569328"/>
            <a:ext cx="3767159" cy="815162"/>
          </a:xfrm>
          <a:prstGeom prst="rect">
            <a:avLst/>
          </a:prstGeom>
        </p:spPr>
        <p:txBody>
          <a:bodyPr anchor="t" rtlCol="false" tIns="0" lIns="0" bIns="0" rIns="0">
            <a:spAutoFit/>
          </a:bodyPr>
          <a:lstStyle/>
          <a:p>
            <a:pPr algn="ctr">
              <a:lnSpc>
                <a:spcPts val="3291"/>
              </a:lnSpc>
            </a:pPr>
            <a:r>
              <a:rPr lang="en-US" b="true" sz="2591" spc="165">
                <a:solidFill>
                  <a:srgbClr val="110E18"/>
                </a:solidFill>
                <a:latin typeface="B612 Bold"/>
                <a:ea typeface="B612 Bold"/>
                <a:cs typeface="B612 Bold"/>
                <a:sym typeface="B612 Bold"/>
              </a:rPr>
              <a:t>Base Template</a:t>
            </a:r>
          </a:p>
          <a:p>
            <a:pPr algn="ctr">
              <a:lnSpc>
                <a:spcPts val="3291"/>
              </a:lnSpc>
              <a:spcBef>
                <a:spcPct val="0"/>
              </a:spcBef>
            </a:pPr>
            <a:r>
              <a:rPr lang="en-US" b="true" sz="2591" spc="165">
                <a:solidFill>
                  <a:srgbClr val="110E18"/>
                </a:solidFill>
                <a:latin typeface="B612 Bold"/>
                <a:ea typeface="B612 Bold"/>
                <a:cs typeface="B612 Bold"/>
                <a:sym typeface="B612 Bold"/>
              </a:rPr>
              <a:t>Generation</a:t>
            </a:r>
          </a:p>
        </p:txBody>
      </p:sp>
      <p:sp>
        <p:nvSpPr>
          <p:cNvPr name="TextBox 17" id="17"/>
          <p:cNvSpPr txBox="true"/>
          <p:nvPr/>
        </p:nvSpPr>
        <p:spPr>
          <a:xfrm rot="0">
            <a:off x="9094854" y="3559803"/>
            <a:ext cx="3767159" cy="861898"/>
          </a:xfrm>
          <a:prstGeom prst="rect">
            <a:avLst/>
          </a:prstGeom>
        </p:spPr>
        <p:txBody>
          <a:bodyPr anchor="t" rtlCol="false" tIns="0" lIns="0" bIns="0" rIns="0">
            <a:spAutoFit/>
          </a:bodyPr>
          <a:lstStyle/>
          <a:p>
            <a:pPr algn="ctr">
              <a:lnSpc>
                <a:spcPts val="3418"/>
              </a:lnSpc>
            </a:pPr>
            <a:r>
              <a:rPr lang="en-US" b="true" sz="2691" spc="172">
                <a:solidFill>
                  <a:srgbClr val="110E18"/>
                </a:solidFill>
                <a:latin typeface="B612 Bold"/>
                <a:ea typeface="B612 Bold"/>
                <a:cs typeface="B612 Bold"/>
                <a:sym typeface="B612 Bold"/>
              </a:rPr>
              <a:t>Longitudinal</a:t>
            </a:r>
          </a:p>
          <a:p>
            <a:pPr algn="ctr">
              <a:lnSpc>
                <a:spcPts val="3418"/>
              </a:lnSpc>
              <a:spcBef>
                <a:spcPct val="0"/>
              </a:spcBef>
            </a:pPr>
            <a:r>
              <a:rPr lang="en-US" b="true" sz="2691" spc="172">
                <a:solidFill>
                  <a:srgbClr val="110E18"/>
                </a:solidFill>
                <a:latin typeface="B612 Bold"/>
                <a:ea typeface="B612 Bold"/>
                <a:cs typeface="B612 Bold"/>
                <a:sym typeface="B612 Bold"/>
              </a:rPr>
              <a:t>Processing</a:t>
            </a:r>
          </a:p>
        </p:txBody>
      </p:sp>
      <p:sp>
        <p:nvSpPr>
          <p:cNvPr name="AutoShape 18" id="18"/>
          <p:cNvSpPr/>
          <p:nvPr/>
        </p:nvSpPr>
        <p:spPr>
          <a:xfrm>
            <a:off x="8413517" y="4025480"/>
            <a:ext cx="1362674" cy="0"/>
          </a:xfrm>
          <a:prstGeom prst="line">
            <a:avLst/>
          </a:prstGeom>
          <a:ln cap="flat" w="38100">
            <a:solidFill>
              <a:srgbClr val="000000"/>
            </a:solidFill>
            <a:prstDash val="solid"/>
            <a:headEnd type="none" len="sm" w="sm"/>
            <a:tailEnd type="none" len="sm" w="sm"/>
          </a:ln>
        </p:spPr>
      </p:sp>
      <p:sp>
        <p:nvSpPr>
          <p:cNvPr name="AutoShape 19" id="19"/>
          <p:cNvSpPr/>
          <p:nvPr/>
        </p:nvSpPr>
        <p:spPr>
          <a:xfrm>
            <a:off x="4474683" y="4044530"/>
            <a:ext cx="1362674" cy="0"/>
          </a:xfrm>
          <a:prstGeom prst="line">
            <a:avLst/>
          </a:prstGeom>
          <a:ln cap="flat" w="38100">
            <a:solidFill>
              <a:srgbClr val="000000"/>
            </a:solidFill>
            <a:prstDash val="solid"/>
            <a:headEnd type="none" len="sm" w="sm"/>
            <a:tailEnd type="none" len="sm" w="sm"/>
          </a:ln>
        </p:spPr>
      </p:sp>
      <p:sp>
        <p:nvSpPr>
          <p:cNvPr name="TextBox 20" id="20"/>
          <p:cNvSpPr txBox="true"/>
          <p:nvPr/>
        </p:nvSpPr>
        <p:spPr>
          <a:xfrm rot="0">
            <a:off x="1250444" y="692220"/>
            <a:ext cx="6899694" cy="559512"/>
          </a:xfrm>
          <a:prstGeom prst="rect">
            <a:avLst/>
          </a:prstGeom>
        </p:spPr>
        <p:txBody>
          <a:bodyPr anchor="t" rtlCol="false" tIns="0" lIns="0" bIns="0" rIns="0">
            <a:spAutoFit/>
          </a:bodyPr>
          <a:lstStyle/>
          <a:p>
            <a:pPr algn="l" marL="0" indent="0" lvl="0">
              <a:lnSpc>
                <a:spcPts val="4434"/>
              </a:lnSpc>
            </a:pPr>
            <a:r>
              <a:rPr lang="en-US" sz="3491" spc="223">
                <a:solidFill>
                  <a:srgbClr val="110E18"/>
                </a:solidFill>
                <a:latin typeface="B612"/>
                <a:ea typeface="B612"/>
                <a:cs typeface="B612"/>
                <a:sym typeface="B612"/>
              </a:rPr>
              <a:t>Pre-processing </a:t>
            </a:r>
          </a:p>
        </p:txBody>
      </p:sp>
      <p:sp>
        <p:nvSpPr>
          <p:cNvPr name="TextBox 21" id="21"/>
          <p:cNvSpPr txBox="true"/>
          <p:nvPr/>
        </p:nvSpPr>
        <p:spPr>
          <a:xfrm rot="0">
            <a:off x="13078339" y="9923371"/>
            <a:ext cx="5569821" cy="355828"/>
          </a:xfrm>
          <a:prstGeom prst="rect">
            <a:avLst/>
          </a:prstGeom>
        </p:spPr>
        <p:txBody>
          <a:bodyPr anchor="t" rtlCol="false" tIns="0" lIns="0" bIns="0" rIns="0">
            <a:spAutoFit/>
          </a:bodyPr>
          <a:lstStyle/>
          <a:p>
            <a:pPr algn="l" marL="0" indent="0" lvl="0">
              <a:lnSpc>
                <a:spcPts val="2962"/>
              </a:lnSpc>
              <a:spcBef>
                <a:spcPct val="0"/>
              </a:spcBef>
            </a:pPr>
            <a:r>
              <a:rPr lang="en-US" sz="2116">
                <a:solidFill>
                  <a:srgbClr val="110E18"/>
                </a:solidFill>
                <a:latin typeface="Be Vietnam"/>
                <a:ea typeface="Be Vietnam"/>
                <a:cs typeface="Be Vietnam"/>
                <a:sym typeface="Be Vietnam"/>
              </a:rPr>
              <a:t>CONNExIN Bootcamp’25, Structural Team</a:t>
            </a:r>
          </a:p>
        </p:txBody>
      </p:sp>
      <p:sp>
        <p:nvSpPr>
          <p:cNvPr name="TextBox 22" id="22"/>
          <p:cNvSpPr txBox="true"/>
          <p:nvPr/>
        </p:nvSpPr>
        <p:spPr>
          <a:xfrm rot="0">
            <a:off x="8150139" y="7682700"/>
            <a:ext cx="6251658" cy="451434"/>
          </a:xfrm>
          <a:prstGeom prst="rect">
            <a:avLst/>
          </a:prstGeom>
        </p:spPr>
        <p:txBody>
          <a:bodyPr anchor="t" rtlCol="false" tIns="0" lIns="0" bIns="0" rIns="0">
            <a:spAutoFit/>
          </a:bodyPr>
          <a:lstStyle/>
          <a:p>
            <a:pPr algn="ctr">
              <a:lnSpc>
                <a:spcPts val="3545"/>
              </a:lnSpc>
              <a:spcBef>
                <a:spcPct val="0"/>
              </a:spcBef>
            </a:pPr>
            <a:r>
              <a:rPr lang="en-US" sz="2791" spc="178">
                <a:solidFill>
                  <a:srgbClr val="110E18"/>
                </a:solidFill>
                <a:latin typeface="B612"/>
                <a:ea typeface="B612"/>
                <a:cs typeface="B612"/>
                <a:sym typeface="B612"/>
              </a:rPr>
              <a:t>volume/thickness extraction</a:t>
            </a:r>
          </a:p>
        </p:txBody>
      </p:sp>
      <p:sp>
        <p:nvSpPr>
          <p:cNvPr name="TextBox 23" id="23"/>
          <p:cNvSpPr txBox="true"/>
          <p:nvPr/>
        </p:nvSpPr>
        <p:spPr>
          <a:xfrm rot="0">
            <a:off x="13149314" y="6665864"/>
            <a:ext cx="4470147" cy="351613"/>
          </a:xfrm>
          <a:prstGeom prst="rect">
            <a:avLst/>
          </a:prstGeom>
        </p:spPr>
        <p:txBody>
          <a:bodyPr anchor="t" rtlCol="false" tIns="0" lIns="0" bIns="0" rIns="0">
            <a:spAutoFit/>
          </a:bodyPr>
          <a:lstStyle/>
          <a:p>
            <a:pPr algn="ctr">
              <a:lnSpc>
                <a:spcPts val="1403"/>
              </a:lnSpc>
              <a:spcBef>
                <a:spcPct val="0"/>
              </a:spcBef>
            </a:pPr>
            <a:r>
              <a:rPr lang="en-US" sz="1105" i="true" spc="70">
                <a:solidFill>
                  <a:srgbClr val="110E18"/>
                </a:solidFill>
                <a:latin typeface="B612 Italics"/>
                <a:ea typeface="B612 Italics"/>
                <a:cs typeface="B612 Italics"/>
                <a:sym typeface="B612 Italics"/>
              </a:rPr>
              <a:t>Freeview visualization: raw T1w, skull-stripped, segmentation, cortical surfaces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01165">
            <a:off x="-4554060" y="7868196"/>
            <a:ext cx="6983378" cy="6665952"/>
          </a:xfrm>
          <a:custGeom>
            <a:avLst/>
            <a:gdLst/>
            <a:ahLst/>
            <a:cxnLst/>
            <a:rect r="r" b="b" t="t" l="l"/>
            <a:pathLst>
              <a:path h="6665952" w="6983378">
                <a:moveTo>
                  <a:pt x="0" y="0"/>
                </a:moveTo>
                <a:lnTo>
                  <a:pt x="6983377" y="0"/>
                </a:lnTo>
                <a:lnTo>
                  <a:pt x="6983377" y="6665952"/>
                </a:lnTo>
                <a:lnTo>
                  <a:pt x="0" y="66659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890284" y="262031"/>
            <a:ext cx="3813588" cy="89328"/>
          </a:xfrm>
          <a:prstGeom prst="rect">
            <a:avLst/>
          </a:prstGeom>
          <a:solidFill>
            <a:srgbClr val="F7A2A0"/>
          </a:solidFill>
        </p:spPr>
      </p:sp>
      <p:sp>
        <p:nvSpPr>
          <p:cNvPr name="AutoShape 4" id="4"/>
          <p:cNvSpPr/>
          <p:nvPr/>
        </p:nvSpPr>
        <p:spPr>
          <a:xfrm rot="0">
            <a:off x="890284" y="1396067"/>
            <a:ext cx="3813588" cy="89328"/>
          </a:xfrm>
          <a:prstGeom prst="rect">
            <a:avLst/>
          </a:prstGeom>
          <a:solidFill>
            <a:srgbClr val="F7A2A0"/>
          </a:solidFill>
        </p:spPr>
      </p:sp>
      <p:sp>
        <p:nvSpPr>
          <p:cNvPr name="TextBox 5" id="5"/>
          <p:cNvSpPr txBox="true"/>
          <p:nvPr/>
        </p:nvSpPr>
        <p:spPr>
          <a:xfrm rot="0">
            <a:off x="890284" y="579670"/>
            <a:ext cx="3718178" cy="559512"/>
          </a:xfrm>
          <a:prstGeom prst="rect">
            <a:avLst/>
          </a:prstGeom>
        </p:spPr>
        <p:txBody>
          <a:bodyPr anchor="t" rtlCol="false" tIns="0" lIns="0" bIns="0" rIns="0">
            <a:spAutoFit/>
          </a:bodyPr>
          <a:lstStyle/>
          <a:p>
            <a:pPr algn="l" marL="0" indent="0" lvl="0">
              <a:lnSpc>
                <a:spcPts val="4434"/>
              </a:lnSpc>
            </a:pPr>
            <a:r>
              <a:rPr lang="en-US" sz="3491" spc="223">
                <a:solidFill>
                  <a:srgbClr val="110E18"/>
                </a:solidFill>
                <a:latin typeface="B612"/>
                <a:ea typeface="B612"/>
                <a:cs typeface="B612"/>
                <a:sym typeface="B612"/>
              </a:rPr>
              <a:t>Analysis</a:t>
            </a:r>
          </a:p>
        </p:txBody>
      </p:sp>
      <p:sp>
        <p:nvSpPr>
          <p:cNvPr name="Freeform 6" id="6"/>
          <p:cNvSpPr/>
          <p:nvPr/>
        </p:nvSpPr>
        <p:spPr>
          <a:xfrm flipH="false" flipV="false" rot="0">
            <a:off x="-421898" y="-2333344"/>
            <a:ext cx="24496095" cy="15915596"/>
          </a:xfrm>
          <a:custGeom>
            <a:avLst/>
            <a:gdLst/>
            <a:ahLst/>
            <a:cxnLst/>
            <a:rect r="r" b="b" t="t" l="l"/>
            <a:pathLst>
              <a:path h="15915596" w="24496095">
                <a:moveTo>
                  <a:pt x="0" y="0"/>
                </a:moveTo>
                <a:lnTo>
                  <a:pt x="24496095" y="0"/>
                </a:lnTo>
                <a:lnTo>
                  <a:pt x="24496095" y="15915596"/>
                </a:lnTo>
                <a:lnTo>
                  <a:pt x="0" y="15915596"/>
                </a:lnTo>
                <a:lnTo>
                  <a:pt x="0" y="0"/>
                </a:lnTo>
                <a:close/>
              </a:path>
            </a:pathLst>
          </a:custGeom>
          <a:blipFill>
            <a:blip r:embed="rId4">
              <a:alphaModFix amt="10999"/>
            </a:blip>
            <a:stretch>
              <a:fillRect l="0" t="-6110" r="-9921" b="-6607"/>
            </a:stretch>
          </a:blipFill>
        </p:spPr>
      </p:sp>
      <p:sp>
        <p:nvSpPr>
          <p:cNvPr name="TextBox 7" id="7"/>
          <p:cNvSpPr txBox="true"/>
          <p:nvPr/>
        </p:nvSpPr>
        <p:spPr>
          <a:xfrm rot="0">
            <a:off x="12718179" y="9810820"/>
            <a:ext cx="5569821" cy="355828"/>
          </a:xfrm>
          <a:prstGeom prst="rect">
            <a:avLst/>
          </a:prstGeom>
        </p:spPr>
        <p:txBody>
          <a:bodyPr anchor="t" rtlCol="false" tIns="0" lIns="0" bIns="0" rIns="0">
            <a:spAutoFit/>
          </a:bodyPr>
          <a:lstStyle/>
          <a:p>
            <a:pPr algn="l" marL="0" indent="0" lvl="0">
              <a:lnSpc>
                <a:spcPts val="2962"/>
              </a:lnSpc>
              <a:spcBef>
                <a:spcPct val="0"/>
              </a:spcBef>
            </a:pPr>
            <a:r>
              <a:rPr lang="en-US" sz="2116">
                <a:solidFill>
                  <a:srgbClr val="110E18"/>
                </a:solidFill>
                <a:latin typeface="Be Vietnam"/>
                <a:ea typeface="Be Vietnam"/>
                <a:cs typeface="Be Vietnam"/>
                <a:sym typeface="Be Vietnam"/>
              </a:rPr>
              <a:t>CONNExIN Bootcamp’25, Structural Team</a:t>
            </a:r>
          </a:p>
        </p:txBody>
      </p:sp>
      <p:sp>
        <p:nvSpPr>
          <p:cNvPr name="Freeform 8" id="8"/>
          <p:cNvSpPr/>
          <p:nvPr/>
        </p:nvSpPr>
        <p:spPr>
          <a:xfrm flipH="false" flipV="false" rot="0">
            <a:off x="7508767" y="2720758"/>
            <a:ext cx="10779233" cy="4845483"/>
          </a:xfrm>
          <a:custGeom>
            <a:avLst/>
            <a:gdLst/>
            <a:ahLst/>
            <a:cxnLst/>
            <a:rect r="r" b="b" t="t" l="l"/>
            <a:pathLst>
              <a:path h="4845483" w="10779233">
                <a:moveTo>
                  <a:pt x="0" y="0"/>
                </a:moveTo>
                <a:lnTo>
                  <a:pt x="10779233" y="0"/>
                </a:lnTo>
                <a:lnTo>
                  <a:pt x="10779233" y="4845484"/>
                </a:lnTo>
                <a:lnTo>
                  <a:pt x="0" y="4845484"/>
                </a:lnTo>
                <a:lnTo>
                  <a:pt x="0" y="0"/>
                </a:lnTo>
                <a:close/>
              </a:path>
            </a:pathLst>
          </a:custGeom>
          <a:blipFill>
            <a:blip r:embed="rId5"/>
            <a:stretch>
              <a:fillRect l="-1993" t="0" r="-1993" b="0"/>
            </a:stretch>
          </a:blipFill>
        </p:spPr>
      </p:sp>
      <p:sp>
        <p:nvSpPr>
          <p:cNvPr name="Freeform 9" id="9"/>
          <p:cNvSpPr/>
          <p:nvPr/>
        </p:nvSpPr>
        <p:spPr>
          <a:xfrm flipH="false" flipV="false" rot="0">
            <a:off x="159249" y="6248454"/>
            <a:ext cx="7052398" cy="4106895"/>
          </a:xfrm>
          <a:custGeom>
            <a:avLst/>
            <a:gdLst/>
            <a:ahLst/>
            <a:cxnLst/>
            <a:rect r="r" b="b" t="t" l="l"/>
            <a:pathLst>
              <a:path h="4106895" w="7052398">
                <a:moveTo>
                  <a:pt x="0" y="0"/>
                </a:moveTo>
                <a:lnTo>
                  <a:pt x="7052398" y="0"/>
                </a:lnTo>
                <a:lnTo>
                  <a:pt x="7052398" y="4106894"/>
                </a:lnTo>
                <a:lnTo>
                  <a:pt x="0" y="4106894"/>
                </a:lnTo>
                <a:lnTo>
                  <a:pt x="0" y="0"/>
                </a:lnTo>
                <a:close/>
              </a:path>
            </a:pathLst>
          </a:custGeom>
          <a:blipFill>
            <a:blip r:embed="rId6"/>
            <a:stretch>
              <a:fillRect l="0" t="-983" r="0" b="-983"/>
            </a:stretch>
          </a:blipFill>
        </p:spPr>
      </p:sp>
      <p:sp>
        <p:nvSpPr>
          <p:cNvPr name="Freeform 10" id="10"/>
          <p:cNvSpPr/>
          <p:nvPr/>
        </p:nvSpPr>
        <p:spPr>
          <a:xfrm flipH="false" flipV="false" rot="0">
            <a:off x="159249" y="1884632"/>
            <a:ext cx="6938290" cy="3964585"/>
          </a:xfrm>
          <a:custGeom>
            <a:avLst/>
            <a:gdLst/>
            <a:ahLst/>
            <a:cxnLst/>
            <a:rect r="r" b="b" t="t" l="l"/>
            <a:pathLst>
              <a:path h="3964585" w="6938290">
                <a:moveTo>
                  <a:pt x="0" y="0"/>
                </a:moveTo>
                <a:lnTo>
                  <a:pt x="6938290" y="0"/>
                </a:lnTo>
                <a:lnTo>
                  <a:pt x="6938290" y="3964585"/>
                </a:lnTo>
                <a:lnTo>
                  <a:pt x="0" y="3964585"/>
                </a:lnTo>
                <a:lnTo>
                  <a:pt x="0" y="0"/>
                </a:lnTo>
                <a:close/>
              </a:path>
            </a:pathLst>
          </a:custGeom>
          <a:blipFill>
            <a:blip r:embed="rId7"/>
            <a:stretch>
              <a:fillRect l="-3396" t="0" r="-3396" b="-8024"/>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21898" y="-2333344"/>
            <a:ext cx="24496095" cy="15915596"/>
          </a:xfrm>
          <a:custGeom>
            <a:avLst/>
            <a:gdLst/>
            <a:ahLst/>
            <a:cxnLst/>
            <a:rect r="r" b="b" t="t" l="l"/>
            <a:pathLst>
              <a:path h="15915596" w="24496095">
                <a:moveTo>
                  <a:pt x="0" y="0"/>
                </a:moveTo>
                <a:lnTo>
                  <a:pt x="24496095" y="0"/>
                </a:lnTo>
                <a:lnTo>
                  <a:pt x="24496095" y="15915596"/>
                </a:lnTo>
                <a:lnTo>
                  <a:pt x="0" y="15915596"/>
                </a:lnTo>
                <a:lnTo>
                  <a:pt x="0" y="0"/>
                </a:lnTo>
                <a:close/>
              </a:path>
            </a:pathLst>
          </a:custGeom>
          <a:blipFill>
            <a:blip r:embed="rId2">
              <a:alphaModFix amt="10999"/>
            </a:blip>
            <a:stretch>
              <a:fillRect l="0" t="-6110" r="-9921" b="-6607"/>
            </a:stretch>
          </a:blipFill>
        </p:spPr>
      </p:sp>
      <p:sp>
        <p:nvSpPr>
          <p:cNvPr name="Freeform 3" id="3"/>
          <p:cNvSpPr/>
          <p:nvPr/>
        </p:nvSpPr>
        <p:spPr>
          <a:xfrm flipH="false" flipV="false" rot="1801165">
            <a:off x="-4554060" y="7868196"/>
            <a:ext cx="6983378" cy="6665952"/>
          </a:xfrm>
          <a:custGeom>
            <a:avLst/>
            <a:gdLst/>
            <a:ahLst/>
            <a:cxnLst/>
            <a:rect r="r" b="b" t="t" l="l"/>
            <a:pathLst>
              <a:path h="6665952" w="6983378">
                <a:moveTo>
                  <a:pt x="0" y="0"/>
                </a:moveTo>
                <a:lnTo>
                  <a:pt x="6983377" y="0"/>
                </a:lnTo>
                <a:lnTo>
                  <a:pt x="6983377" y="6665952"/>
                </a:lnTo>
                <a:lnTo>
                  <a:pt x="0" y="66659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890284" y="570416"/>
            <a:ext cx="4494559" cy="1121487"/>
          </a:xfrm>
          <a:prstGeom prst="rect">
            <a:avLst/>
          </a:prstGeom>
        </p:spPr>
        <p:txBody>
          <a:bodyPr anchor="t" rtlCol="false" tIns="0" lIns="0" bIns="0" rIns="0">
            <a:spAutoFit/>
          </a:bodyPr>
          <a:lstStyle/>
          <a:p>
            <a:pPr algn="l">
              <a:lnSpc>
                <a:spcPts val="4434"/>
              </a:lnSpc>
            </a:pPr>
            <a:r>
              <a:rPr lang="en-US" sz="3491" spc="223">
                <a:solidFill>
                  <a:srgbClr val="110E18"/>
                </a:solidFill>
                <a:latin typeface="B612"/>
                <a:ea typeface="B612"/>
                <a:cs typeface="B612"/>
                <a:sym typeface="B612"/>
              </a:rPr>
              <a:t>Lessons learned</a:t>
            </a:r>
          </a:p>
          <a:p>
            <a:pPr algn="l" marL="0" indent="0" lvl="0">
              <a:lnSpc>
                <a:spcPts val="4434"/>
              </a:lnSpc>
            </a:pPr>
          </a:p>
        </p:txBody>
      </p:sp>
      <p:sp>
        <p:nvSpPr>
          <p:cNvPr name="AutoShape 5" id="5"/>
          <p:cNvSpPr/>
          <p:nvPr/>
        </p:nvSpPr>
        <p:spPr>
          <a:xfrm rot="0">
            <a:off x="890284" y="262031"/>
            <a:ext cx="3813588" cy="89328"/>
          </a:xfrm>
          <a:prstGeom prst="rect">
            <a:avLst/>
          </a:prstGeom>
          <a:solidFill>
            <a:srgbClr val="F7A2A0"/>
          </a:solidFill>
        </p:spPr>
      </p:sp>
      <p:sp>
        <p:nvSpPr>
          <p:cNvPr name="AutoShape 6" id="6"/>
          <p:cNvSpPr/>
          <p:nvPr/>
        </p:nvSpPr>
        <p:spPr>
          <a:xfrm rot="0">
            <a:off x="890284" y="1396067"/>
            <a:ext cx="3813588" cy="89328"/>
          </a:xfrm>
          <a:prstGeom prst="rect">
            <a:avLst/>
          </a:prstGeom>
          <a:solidFill>
            <a:srgbClr val="F7A2A0"/>
          </a:solidFill>
        </p:spPr>
      </p:sp>
      <p:sp>
        <p:nvSpPr>
          <p:cNvPr name="TextBox 7" id="7"/>
          <p:cNvSpPr txBox="true"/>
          <p:nvPr/>
        </p:nvSpPr>
        <p:spPr>
          <a:xfrm rot="0">
            <a:off x="12718179" y="9810820"/>
            <a:ext cx="5569821" cy="355828"/>
          </a:xfrm>
          <a:prstGeom prst="rect">
            <a:avLst/>
          </a:prstGeom>
        </p:spPr>
        <p:txBody>
          <a:bodyPr anchor="t" rtlCol="false" tIns="0" lIns="0" bIns="0" rIns="0">
            <a:spAutoFit/>
          </a:bodyPr>
          <a:lstStyle/>
          <a:p>
            <a:pPr algn="l" marL="0" indent="0" lvl="0">
              <a:lnSpc>
                <a:spcPts val="2962"/>
              </a:lnSpc>
              <a:spcBef>
                <a:spcPct val="0"/>
              </a:spcBef>
            </a:pPr>
            <a:r>
              <a:rPr lang="en-US" sz="2116">
                <a:solidFill>
                  <a:srgbClr val="110E18"/>
                </a:solidFill>
                <a:latin typeface="Be Vietnam"/>
                <a:ea typeface="Be Vietnam"/>
                <a:cs typeface="Be Vietnam"/>
                <a:sym typeface="Be Vietnam"/>
              </a:rPr>
              <a:t>CONNExIN Bootcamp’25, Structural Team</a:t>
            </a:r>
          </a:p>
        </p:txBody>
      </p:sp>
      <p:sp>
        <p:nvSpPr>
          <p:cNvPr name="TextBox 8" id="8"/>
          <p:cNvSpPr txBox="true"/>
          <p:nvPr/>
        </p:nvSpPr>
        <p:spPr>
          <a:xfrm rot="0">
            <a:off x="360161" y="2150196"/>
            <a:ext cx="17927839" cy="3999776"/>
          </a:xfrm>
          <a:prstGeom prst="rect">
            <a:avLst/>
          </a:prstGeom>
        </p:spPr>
        <p:txBody>
          <a:bodyPr anchor="t" rtlCol="false" tIns="0" lIns="0" bIns="0" rIns="0">
            <a:spAutoFit/>
          </a:bodyPr>
          <a:lstStyle/>
          <a:p>
            <a:pPr algn="l" marL="647697" indent="-323848" lvl="1">
              <a:lnSpc>
                <a:spcPts val="3809"/>
              </a:lnSpc>
              <a:buFont typeface="Arial"/>
              <a:buChar char="•"/>
            </a:pPr>
            <a:r>
              <a:rPr lang="en-US" sz="2999" spc="191">
                <a:solidFill>
                  <a:srgbClr val="110E18"/>
                </a:solidFill>
                <a:latin typeface="B612"/>
                <a:ea typeface="B612"/>
                <a:cs typeface="B612"/>
                <a:sym typeface="B612"/>
              </a:rPr>
              <a:t>Learned that even small errors (like a misplaced comma) can prevent the dataset from validating.</a:t>
            </a:r>
          </a:p>
          <a:p>
            <a:pPr algn="l" marL="647697" indent="-323848" lvl="1">
              <a:lnSpc>
                <a:spcPts val="3809"/>
              </a:lnSpc>
              <a:buFont typeface="Arial"/>
              <a:buChar char="•"/>
            </a:pPr>
            <a:r>
              <a:rPr lang="en-US" sz="2999" spc="191">
                <a:solidFill>
                  <a:srgbClr val="110E18"/>
                </a:solidFill>
                <a:latin typeface="B612"/>
                <a:ea typeface="B612"/>
                <a:cs typeface="B612"/>
                <a:sym typeface="B612"/>
              </a:rPr>
              <a:t>Learned to embrace errors when working on a project.</a:t>
            </a:r>
          </a:p>
          <a:p>
            <a:pPr algn="l" marL="647697" indent="-323848" lvl="1">
              <a:lnSpc>
                <a:spcPts val="3809"/>
              </a:lnSpc>
              <a:buFont typeface="Arial"/>
              <a:buChar char="•"/>
            </a:pPr>
            <a:r>
              <a:rPr lang="en-US" sz="2999" spc="191">
                <a:solidFill>
                  <a:srgbClr val="110E18"/>
                </a:solidFill>
                <a:latin typeface="B612"/>
                <a:ea typeface="B612"/>
                <a:cs typeface="B612"/>
                <a:sym typeface="B612"/>
              </a:rPr>
              <a:t>Learned to meticulously check all file paths and data structures.</a:t>
            </a:r>
          </a:p>
          <a:p>
            <a:pPr algn="l" marL="647697" indent="-323848" lvl="1">
              <a:lnSpc>
                <a:spcPts val="3809"/>
              </a:lnSpc>
              <a:buFont typeface="Arial"/>
              <a:buChar char="•"/>
            </a:pPr>
            <a:r>
              <a:rPr lang="en-US" sz="2999" spc="191">
                <a:solidFill>
                  <a:srgbClr val="110E18"/>
                </a:solidFill>
                <a:latin typeface="B612"/>
                <a:ea typeface="B612"/>
                <a:cs typeface="B612"/>
                <a:sym typeface="B612"/>
              </a:rPr>
              <a:t>Learned that data validation is not a one-time task.</a:t>
            </a:r>
          </a:p>
          <a:p>
            <a:pPr algn="l" marL="647697" indent="-323848" lvl="1">
              <a:lnSpc>
                <a:spcPts val="3809"/>
              </a:lnSpc>
              <a:buFont typeface="Arial"/>
              <a:buChar char="•"/>
            </a:pPr>
            <a:r>
              <a:rPr lang="en-US" sz="2999" spc="191">
                <a:solidFill>
                  <a:srgbClr val="110E18"/>
                </a:solidFill>
                <a:latin typeface="B612"/>
                <a:ea typeface="B612"/>
                <a:cs typeface="B612"/>
                <a:sym typeface="B612"/>
              </a:rPr>
              <a:t>Reliable infrastructure and HPC access are as vital as methodology;</a:t>
            </a:r>
          </a:p>
          <a:p>
            <a:pPr algn="l">
              <a:lnSpc>
                <a:spcPts val="4561"/>
              </a:lnSpc>
            </a:pPr>
          </a:p>
          <a:p>
            <a:pPr algn="l">
              <a:lnSpc>
                <a:spcPts val="4561"/>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21898" y="-2333344"/>
            <a:ext cx="24496095" cy="15915596"/>
          </a:xfrm>
          <a:custGeom>
            <a:avLst/>
            <a:gdLst/>
            <a:ahLst/>
            <a:cxnLst/>
            <a:rect r="r" b="b" t="t" l="l"/>
            <a:pathLst>
              <a:path h="15915596" w="24496095">
                <a:moveTo>
                  <a:pt x="0" y="0"/>
                </a:moveTo>
                <a:lnTo>
                  <a:pt x="24496095" y="0"/>
                </a:lnTo>
                <a:lnTo>
                  <a:pt x="24496095" y="15915596"/>
                </a:lnTo>
                <a:lnTo>
                  <a:pt x="0" y="15915596"/>
                </a:lnTo>
                <a:lnTo>
                  <a:pt x="0" y="0"/>
                </a:lnTo>
                <a:close/>
              </a:path>
            </a:pathLst>
          </a:custGeom>
          <a:blipFill>
            <a:blip r:embed="rId2">
              <a:alphaModFix amt="10999"/>
            </a:blip>
            <a:stretch>
              <a:fillRect l="0" t="-6110" r="-9921" b="-6607"/>
            </a:stretch>
          </a:blipFill>
        </p:spPr>
      </p:sp>
      <p:sp>
        <p:nvSpPr>
          <p:cNvPr name="Freeform 3" id="3"/>
          <p:cNvSpPr/>
          <p:nvPr/>
        </p:nvSpPr>
        <p:spPr>
          <a:xfrm flipH="false" flipV="false" rot="1801165">
            <a:off x="-4554060" y="7868196"/>
            <a:ext cx="6983378" cy="6665952"/>
          </a:xfrm>
          <a:custGeom>
            <a:avLst/>
            <a:gdLst/>
            <a:ahLst/>
            <a:cxnLst/>
            <a:rect r="r" b="b" t="t" l="l"/>
            <a:pathLst>
              <a:path h="6665952" w="6983378">
                <a:moveTo>
                  <a:pt x="0" y="0"/>
                </a:moveTo>
                <a:lnTo>
                  <a:pt x="6983377" y="0"/>
                </a:lnTo>
                <a:lnTo>
                  <a:pt x="6983377" y="6665952"/>
                </a:lnTo>
                <a:lnTo>
                  <a:pt x="0" y="66659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960194" y="4016708"/>
            <a:ext cx="13032653" cy="3234224"/>
          </a:xfrm>
          <a:prstGeom prst="rect">
            <a:avLst/>
          </a:prstGeom>
        </p:spPr>
        <p:txBody>
          <a:bodyPr anchor="t" rtlCol="false" tIns="0" lIns="0" bIns="0" rIns="0">
            <a:spAutoFit/>
          </a:bodyPr>
          <a:lstStyle/>
          <a:p>
            <a:pPr algn="ctr">
              <a:lnSpc>
                <a:spcPts val="12857"/>
              </a:lnSpc>
            </a:pPr>
            <a:r>
              <a:rPr lang="en-US" sz="10123" spc="647">
                <a:solidFill>
                  <a:srgbClr val="110E18"/>
                </a:solidFill>
                <a:latin typeface="B612"/>
                <a:ea typeface="B612"/>
                <a:cs typeface="B612"/>
                <a:sym typeface="B612"/>
              </a:rPr>
              <a:t>NEXT STEPS..</a:t>
            </a:r>
          </a:p>
          <a:p>
            <a:pPr algn="ctr" marL="0" indent="0" lvl="0">
              <a:lnSpc>
                <a:spcPts val="12857"/>
              </a:lnSpc>
            </a:pPr>
          </a:p>
        </p:txBody>
      </p:sp>
      <p:sp>
        <p:nvSpPr>
          <p:cNvPr name="TextBox 5" id="5"/>
          <p:cNvSpPr txBox="true"/>
          <p:nvPr/>
        </p:nvSpPr>
        <p:spPr>
          <a:xfrm rot="0">
            <a:off x="12718179" y="9810820"/>
            <a:ext cx="5569821" cy="355828"/>
          </a:xfrm>
          <a:prstGeom prst="rect">
            <a:avLst/>
          </a:prstGeom>
        </p:spPr>
        <p:txBody>
          <a:bodyPr anchor="t" rtlCol="false" tIns="0" lIns="0" bIns="0" rIns="0">
            <a:spAutoFit/>
          </a:bodyPr>
          <a:lstStyle/>
          <a:p>
            <a:pPr algn="l" marL="0" indent="0" lvl="0">
              <a:lnSpc>
                <a:spcPts val="2962"/>
              </a:lnSpc>
              <a:spcBef>
                <a:spcPct val="0"/>
              </a:spcBef>
            </a:pPr>
            <a:r>
              <a:rPr lang="en-US" sz="2116">
                <a:solidFill>
                  <a:srgbClr val="110E18"/>
                </a:solidFill>
                <a:latin typeface="Be Vietnam"/>
                <a:ea typeface="Be Vietnam"/>
                <a:cs typeface="Be Vietnam"/>
                <a:sym typeface="Be Vietnam"/>
              </a:rPr>
              <a:t>CONNExIN Bootcamp’25, Structural Team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21898" y="-2333344"/>
            <a:ext cx="24496095" cy="15915596"/>
          </a:xfrm>
          <a:custGeom>
            <a:avLst/>
            <a:gdLst/>
            <a:ahLst/>
            <a:cxnLst/>
            <a:rect r="r" b="b" t="t" l="l"/>
            <a:pathLst>
              <a:path h="15915596" w="24496095">
                <a:moveTo>
                  <a:pt x="0" y="0"/>
                </a:moveTo>
                <a:lnTo>
                  <a:pt x="24496095" y="0"/>
                </a:lnTo>
                <a:lnTo>
                  <a:pt x="24496095" y="15915596"/>
                </a:lnTo>
                <a:lnTo>
                  <a:pt x="0" y="15915596"/>
                </a:lnTo>
                <a:lnTo>
                  <a:pt x="0" y="0"/>
                </a:lnTo>
                <a:close/>
              </a:path>
            </a:pathLst>
          </a:custGeom>
          <a:blipFill>
            <a:blip r:embed="rId2">
              <a:alphaModFix amt="10999"/>
            </a:blip>
            <a:stretch>
              <a:fillRect l="0" t="-6110" r="-9921" b="-6607"/>
            </a:stretch>
          </a:blipFill>
        </p:spPr>
      </p:sp>
      <p:sp>
        <p:nvSpPr>
          <p:cNvPr name="Freeform 3" id="3"/>
          <p:cNvSpPr/>
          <p:nvPr/>
        </p:nvSpPr>
        <p:spPr>
          <a:xfrm flipH="false" flipV="false" rot="1801165">
            <a:off x="-4554060" y="7868196"/>
            <a:ext cx="6983378" cy="6665952"/>
          </a:xfrm>
          <a:custGeom>
            <a:avLst/>
            <a:gdLst/>
            <a:ahLst/>
            <a:cxnLst/>
            <a:rect r="r" b="b" t="t" l="l"/>
            <a:pathLst>
              <a:path h="6665952" w="6983378">
                <a:moveTo>
                  <a:pt x="0" y="0"/>
                </a:moveTo>
                <a:lnTo>
                  <a:pt x="6983377" y="0"/>
                </a:lnTo>
                <a:lnTo>
                  <a:pt x="6983377" y="6665952"/>
                </a:lnTo>
                <a:lnTo>
                  <a:pt x="0" y="66659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005644" y="3982027"/>
            <a:ext cx="10276712" cy="2227696"/>
          </a:xfrm>
          <a:prstGeom prst="rect">
            <a:avLst/>
          </a:prstGeom>
        </p:spPr>
        <p:txBody>
          <a:bodyPr anchor="t" rtlCol="false" tIns="0" lIns="0" bIns="0" rIns="0">
            <a:spAutoFit/>
          </a:bodyPr>
          <a:lstStyle/>
          <a:p>
            <a:pPr algn="ctr" marL="0" indent="0" lvl="0">
              <a:lnSpc>
                <a:spcPts val="17808"/>
              </a:lnSpc>
            </a:pPr>
            <a:r>
              <a:rPr lang="en-US" sz="14022" spc="897">
                <a:solidFill>
                  <a:srgbClr val="110E18"/>
                </a:solidFill>
                <a:latin typeface="B612"/>
                <a:ea typeface="B612"/>
                <a:cs typeface="B612"/>
                <a:sym typeface="B612"/>
              </a:rPr>
              <a:t>Q &amp; A</a:t>
            </a:r>
          </a:p>
        </p:txBody>
      </p:sp>
      <p:sp>
        <p:nvSpPr>
          <p:cNvPr name="TextBox 5" id="5"/>
          <p:cNvSpPr txBox="true"/>
          <p:nvPr/>
        </p:nvSpPr>
        <p:spPr>
          <a:xfrm rot="0">
            <a:off x="12718179" y="9810820"/>
            <a:ext cx="5569821" cy="355828"/>
          </a:xfrm>
          <a:prstGeom prst="rect">
            <a:avLst/>
          </a:prstGeom>
        </p:spPr>
        <p:txBody>
          <a:bodyPr anchor="t" rtlCol="false" tIns="0" lIns="0" bIns="0" rIns="0">
            <a:spAutoFit/>
          </a:bodyPr>
          <a:lstStyle/>
          <a:p>
            <a:pPr algn="l" marL="0" indent="0" lvl="0">
              <a:lnSpc>
                <a:spcPts val="2962"/>
              </a:lnSpc>
              <a:spcBef>
                <a:spcPct val="0"/>
              </a:spcBef>
            </a:pPr>
            <a:r>
              <a:rPr lang="en-US" sz="2116">
                <a:solidFill>
                  <a:srgbClr val="110E18"/>
                </a:solidFill>
                <a:latin typeface="Be Vietnam"/>
                <a:ea typeface="Be Vietnam"/>
                <a:cs typeface="Be Vietnam"/>
                <a:sym typeface="Be Vietnam"/>
              </a:rPr>
              <a:t>CONNExIN Bootcamp’25, Structural Team</a:t>
            </a:r>
          </a:p>
        </p:txBody>
      </p:sp>
      <p:sp>
        <p:nvSpPr>
          <p:cNvPr name="AutoShape 6" id="6"/>
          <p:cNvSpPr/>
          <p:nvPr/>
        </p:nvSpPr>
        <p:spPr>
          <a:xfrm rot="0">
            <a:off x="5695268" y="6411568"/>
            <a:ext cx="6897464" cy="156858"/>
          </a:xfrm>
          <a:prstGeom prst="rect">
            <a:avLst/>
          </a:prstGeom>
          <a:solidFill>
            <a:srgbClr val="F7A2A0"/>
          </a:solidFill>
        </p:spPr>
      </p:sp>
      <p:sp>
        <p:nvSpPr>
          <p:cNvPr name="AutoShape 7" id="7"/>
          <p:cNvSpPr/>
          <p:nvPr/>
        </p:nvSpPr>
        <p:spPr>
          <a:xfrm rot="0">
            <a:off x="5695268" y="3720394"/>
            <a:ext cx="6897464" cy="156858"/>
          </a:xfrm>
          <a:prstGeom prst="rect">
            <a:avLst/>
          </a:prstGeom>
          <a:solidFill>
            <a:srgbClr val="F7A2A0"/>
          </a:solid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DAGzYjRlGks</dc:identifier>
  <dcterms:modified xsi:type="dcterms:W3CDTF">2011-08-01T06:04:30Z</dcterms:modified>
  <cp:revision>1</cp:revision>
  <dc:title>Structural Team Connexin Bootcamp</dc:title>
</cp:coreProperties>
</file>